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343" r:id="rId3"/>
    <p:sldId id="342" r:id="rId4"/>
    <p:sldId id="258" r:id="rId5"/>
    <p:sldId id="269" r:id="rId6"/>
    <p:sldId id="268" r:id="rId7"/>
    <p:sldId id="276" r:id="rId8"/>
    <p:sldId id="298" r:id="rId9"/>
    <p:sldId id="336" r:id="rId10"/>
    <p:sldId id="337" r:id="rId11"/>
    <p:sldId id="301" r:id="rId12"/>
    <p:sldId id="331" r:id="rId13"/>
    <p:sldId id="297" r:id="rId14"/>
    <p:sldId id="293" r:id="rId15"/>
    <p:sldId id="294" r:id="rId16"/>
    <p:sldId id="317" r:id="rId17"/>
    <p:sldId id="344" r:id="rId18"/>
    <p:sldId id="316" r:id="rId19"/>
    <p:sldId id="339" r:id="rId20"/>
    <p:sldId id="313" r:id="rId21"/>
    <p:sldId id="340" r:id="rId22"/>
    <p:sldId id="332" r:id="rId23"/>
    <p:sldId id="307" r:id="rId24"/>
    <p:sldId id="308" r:id="rId25"/>
    <p:sldId id="311" r:id="rId26"/>
    <p:sldId id="312" r:id="rId27"/>
    <p:sldId id="341" r:id="rId28"/>
    <p:sldId id="292" r:id="rId29"/>
    <p:sldId id="314" r:id="rId30"/>
    <p:sldId id="319" r:id="rId31"/>
    <p:sldId id="322" r:id="rId32"/>
    <p:sldId id="320" r:id="rId33"/>
    <p:sldId id="323" r:id="rId34"/>
    <p:sldId id="329" r:id="rId35"/>
    <p:sldId id="330" r:id="rId36"/>
    <p:sldId id="327" r:id="rId37"/>
    <p:sldId id="326" r:id="rId38"/>
    <p:sldId id="324" r:id="rId39"/>
    <p:sldId id="325" r:id="rId40"/>
    <p:sldId id="328" r:id="rId41"/>
    <p:sldId id="315" r:id="rId42"/>
    <p:sldId id="260" r:id="rId43"/>
  </p:sldIdLst>
  <p:sldSz cx="12192000" cy="6858000"/>
  <p:notesSz cx="6858000" cy="9144000"/>
  <p:embeddedFontLst>
    <p:embeddedFont>
      <p:font typeface="DX바른필기 M" panose="02020600000000000000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0070C0"/>
    <a:srgbClr val="EC6D1E"/>
    <a:srgbClr val="00B0F0"/>
    <a:srgbClr val="FFC000"/>
    <a:srgbClr val="002060"/>
    <a:srgbClr val="FF5757"/>
    <a:srgbClr val="595959"/>
    <a:srgbClr val="595656"/>
    <a:srgbClr val="CA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96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98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3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3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9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23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6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9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81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6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9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39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1E421-E3BF-4B86-A5A2-CDA64CD7131D}" type="datetimeFigureOut">
              <a:rPr lang="ko-KR" altLang="en-US" smtClean="0"/>
              <a:t>2021-02-26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0F498-2A2F-4578-AD43-43B98B080D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9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111" r="-1016" b="12119"/>
          <a:stretch/>
        </p:blipFill>
        <p:spPr>
          <a:xfrm>
            <a:off x="-1" y="-514350"/>
            <a:ext cx="12336088" cy="7477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300" y="5734050"/>
            <a:ext cx="6372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천문</a:t>
            </a:r>
            <a:r>
              <a:rPr lang="en-US" altLang="ko-KR" sz="5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5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빅데이터에 묻는다</a:t>
            </a:r>
            <a:endParaRPr lang="ko-KR" altLang="en-US" sz="54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32785" y="104775"/>
            <a:ext cx="417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서울금융고등학교 </a:t>
            </a:r>
            <a:r>
              <a:rPr lang="en-US" altLang="ko-KR" sz="2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TEAM reviewers</a:t>
            </a:r>
            <a:endParaRPr lang="ko-KR" altLang="en-US" sz="24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72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425507" y="2173857"/>
            <a:ext cx="11340986" cy="2510285"/>
            <a:chOff x="425507" y="2173857"/>
            <a:chExt cx="11340986" cy="251028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97" b="55987"/>
            <a:stretch/>
          </p:blipFill>
          <p:spPr>
            <a:xfrm>
              <a:off x="425507" y="2173857"/>
              <a:ext cx="11340986" cy="251028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47849" y="2526517"/>
              <a:ext cx="1778098" cy="3683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794959" y="2526517"/>
              <a:ext cx="8091578" cy="109657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74200" y="3925193"/>
              <a:ext cx="18612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00206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작성자 닉네임</a:t>
              </a:r>
              <a:endParaRPr lang="ko-KR" altLang="en-US" sz="2800" b="1" dirty="0">
                <a:solidFill>
                  <a:srgbClr val="00206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42588" y="3925193"/>
              <a:ext cx="158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리뷰 작성일</a:t>
              </a:r>
              <a:endParaRPr lang="ko-KR" altLang="en-US" sz="2800" b="1" dirty="0">
                <a:solidFill>
                  <a:srgbClr val="FFC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58137" y="3108531"/>
              <a:ext cx="13652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0070C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리뷰 내용</a:t>
              </a:r>
              <a:endParaRPr lang="ko-KR" altLang="en-US" sz="2800" b="1" dirty="0">
                <a:solidFill>
                  <a:srgbClr val="0070C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301832" y="3625228"/>
              <a:ext cx="8303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00B0F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추천</a:t>
              </a:r>
              <a:endParaRPr lang="ko-KR" altLang="en-US" sz="2800" b="1" dirty="0">
                <a:solidFill>
                  <a:srgbClr val="00B0F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5507" y="2896846"/>
              <a:ext cx="146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FF0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평가</a:t>
              </a:r>
              <a:r>
                <a:rPr lang="en-US" altLang="ko-KR" sz="2800" b="1" dirty="0" smtClean="0">
                  <a:solidFill>
                    <a:srgbClr val="FF0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(</a:t>
              </a:r>
              <a:r>
                <a:rPr lang="ko-KR" altLang="en-US" sz="2800" b="1" dirty="0" err="1" smtClean="0">
                  <a:solidFill>
                    <a:srgbClr val="FF0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별점</a:t>
              </a:r>
              <a:r>
                <a:rPr lang="en-US" altLang="ko-KR" sz="2800" b="1" dirty="0" smtClean="0">
                  <a:solidFill>
                    <a:srgbClr val="FF0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)</a:t>
              </a:r>
              <a:endParaRPr lang="ko-KR" altLang="en-US" sz="2800" b="1" dirty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794960" y="3663583"/>
              <a:ext cx="1818624" cy="312171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788421" y="3658879"/>
              <a:ext cx="1734299" cy="31217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152239" y="4136242"/>
              <a:ext cx="1049036" cy="3121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302470" y="3631751"/>
              <a:ext cx="982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rgbClr val="EC6D1E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비</a:t>
              </a:r>
              <a:r>
                <a:rPr lang="ko-KR" altLang="en-US" sz="2800" b="1" dirty="0" err="1" smtClean="0">
                  <a:solidFill>
                    <a:srgbClr val="EC6D1E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추천</a:t>
              </a:r>
              <a:endParaRPr lang="ko-KR" altLang="en-US" sz="2800" b="1" dirty="0">
                <a:solidFill>
                  <a:srgbClr val="EC6D1E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269327" y="4136241"/>
              <a:ext cx="913023" cy="312171"/>
            </a:xfrm>
            <a:prstGeom prst="rect">
              <a:avLst/>
            </a:prstGeom>
            <a:noFill/>
            <a:ln w="28575">
              <a:solidFill>
                <a:srgbClr val="EC6D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073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34" y="558009"/>
            <a:ext cx="6772972" cy="5752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3982"/>
            <a:ext cx="12192000" cy="690068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자료로 사용된 실제 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RAW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91841" y="1038178"/>
            <a:ext cx="11208318" cy="5652887"/>
            <a:chOff x="83659" y="1012300"/>
            <a:chExt cx="11208318" cy="565288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37" y="1012300"/>
              <a:ext cx="11182440" cy="565288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3659" y="6293234"/>
              <a:ext cx="873874" cy="2382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188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34" y="558009"/>
            <a:ext cx="6772972" cy="5752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3982"/>
            <a:ext cx="12192000" cy="690068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자료로 사용된 실제 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RAW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91841" y="1038178"/>
            <a:ext cx="11208318" cy="5652887"/>
            <a:chOff x="83659" y="1012300"/>
            <a:chExt cx="11208318" cy="565288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37" y="1012300"/>
              <a:ext cx="11182440" cy="565288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3659" y="6293234"/>
              <a:ext cx="873874" cy="2382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37474" y="1038178"/>
            <a:ext cx="744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 smtClean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별점</a:t>
            </a:r>
            <a:endParaRPr lang="ko-KR" altLang="en-US" sz="2800" b="1" dirty="0">
              <a:solidFill>
                <a:srgbClr val="FF0000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68477" y="1030291"/>
            <a:ext cx="985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닉네임</a:t>
            </a:r>
            <a:endParaRPr lang="ko-KR" altLang="en-US" sz="2800" b="1" dirty="0">
              <a:solidFill>
                <a:srgbClr val="FF0000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5773" y="1041926"/>
            <a:ext cx="158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작성일</a:t>
            </a:r>
            <a:endParaRPr lang="ko-KR" altLang="en-US" sz="2800" b="1" dirty="0">
              <a:solidFill>
                <a:srgbClr val="FF0000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20642" y="1030291"/>
            <a:ext cx="1365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mtClean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내용</a:t>
            </a:r>
            <a:endParaRPr lang="ko-KR" altLang="en-US" sz="2800" b="1" dirty="0">
              <a:solidFill>
                <a:srgbClr val="FF0000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353709" y="720804"/>
            <a:ext cx="1717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추천</a:t>
            </a:r>
            <a:r>
              <a:rPr lang="en-US" altLang="ko-KR" sz="2800" b="1" dirty="0" smtClean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/</a:t>
            </a:r>
            <a:r>
              <a:rPr lang="ko-KR" altLang="en-US" sz="2800" b="1" dirty="0" err="1" smtClean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비추천</a:t>
            </a:r>
            <a:endParaRPr lang="ko-KR" altLang="en-US" sz="2800" b="1" dirty="0">
              <a:solidFill>
                <a:srgbClr val="FF0000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91842" y="1553511"/>
            <a:ext cx="11234196" cy="5137554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430063" y="2394998"/>
            <a:ext cx="11340986" cy="2510285"/>
            <a:chOff x="425507" y="2173857"/>
            <a:chExt cx="11340986" cy="2510285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97" b="55987"/>
            <a:stretch/>
          </p:blipFill>
          <p:spPr>
            <a:xfrm>
              <a:off x="425507" y="2173857"/>
              <a:ext cx="11340986" cy="2510285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947849" y="2526517"/>
              <a:ext cx="1778098" cy="3683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794959" y="2526517"/>
              <a:ext cx="8091578" cy="1096577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74200" y="3925193"/>
              <a:ext cx="18612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00206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작성자 닉네임</a:t>
              </a:r>
              <a:endParaRPr lang="ko-KR" altLang="en-US" sz="2800" b="1" dirty="0">
                <a:solidFill>
                  <a:srgbClr val="00206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42588" y="3925193"/>
              <a:ext cx="15890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FFC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리뷰 작성일</a:t>
              </a:r>
              <a:endParaRPr lang="ko-KR" altLang="en-US" sz="2800" b="1" dirty="0">
                <a:solidFill>
                  <a:srgbClr val="FFC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58137" y="3108531"/>
              <a:ext cx="13652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0070C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리뷰 내용</a:t>
              </a:r>
              <a:endParaRPr lang="ko-KR" altLang="en-US" sz="2800" b="1" dirty="0">
                <a:solidFill>
                  <a:srgbClr val="0070C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01832" y="3625228"/>
              <a:ext cx="8303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00B0F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추천</a:t>
              </a:r>
              <a:endParaRPr lang="ko-KR" altLang="en-US" sz="2800" b="1" dirty="0">
                <a:solidFill>
                  <a:srgbClr val="00B0F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25507" y="2896846"/>
              <a:ext cx="14693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smtClean="0">
                  <a:solidFill>
                    <a:srgbClr val="FF0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평가</a:t>
              </a:r>
              <a:r>
                <a:rPr lang="en-US" altLang="ko-KR" sz="2800" b="1" dirty="0" smtClean="0">
                  <a:solidFill>
                    <a:srgbClr val="FF0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(</a:t>
              </a:r>
              <a:r>
                <a:rPr lang="ko-KR" altLang="en-US" sz="2800" b="1" dirty="0" err="1" smtClean="0">
                  <a:solidFill>
                    <a:srgbClr val="FF0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별점</a:t>
              </a:r>
              <a:r>
                <a:rPr lang="en-US" altLang="ko-KR" sz="2800" b="1" dirty="0" smtClean="0">
                  <a:solidFill>
                    <a:srgbClr val="FF0000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)</a:t>
              </a:r>
              <a:endParaRPr lang="ko-KR" altLang="en-US" sz="2800" b="1" dirty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794960" y="3663583"/>
              <a:ext cx="1818624" cy="312171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788421" y="3658879"/>
              <a:ext cx="1734299" cy="31217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152239" y="4136242"/>
              <a:ext cx="1049036" cy="31217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302470" y="3631751"/>
              <a:ext cx="982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rgbClr val="EC6D1E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비</a:t>
              </a:r>
              <a:r>
                <a:rPr lang="ko-KR" altLang="en-US" sz="2800" b="1" dirty="0" err="1" smtClean="0">
                  <a:solidFill>
                    <a:srgbClr val="EC6D1E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추천</a:t>
              </a:r>
              <a:endParaRPr lang="ko-KR" altLang="en-US" sz="2800" b="1" dirty="0">
                <a:solidFill>
                  <a:srgbClr val="EC6D1E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269327" y="4136241"/>
              <a:ext cx="913023" cy="312171"/>
            </a:xfrm>
            <a:prstGeom prst="rect">
              <a:avLst/>
            </a:prstGeom>
            <a:noFill/>
            <a:ln w="28575">
              <a:solidFill>
                <a:srgbClr val="EC6D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542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34" y="558009"/>
            <a:ext cx="6772972" cy="5752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3982"/>
            <a:ext cx="12192000" cy="690068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자료로 사용된 실제 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RAW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91841" y="1038178"/>
            <a:ext cx="11208318" cy="5652887"/>
            <a:chOff x="83659" y="1012300"/>
            <a:chExt cx="11208318" cy="565288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37" y="1012300"/>
              <a:ext cx="11182440" cy="5652887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83659" y="6293234"/>
              <a:ext cx="873874" cy="2382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517719" y="1037708"/>
            <a:ext cx="11208318" cy="57524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8" r="18359" b="2948"/>
          <a:stretch/>
        </p:blipFill>
        <p:spPr>
          <a:xfrm>
            <a:off x="4363627" y="1064068"/>
            <a:ext cx="5426016" cy="548626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363627" y="1068987"/>
            <a:ext cx="5426016" cy="548134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3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0"/>
          <a:stretch/>
        </p:blipFill>
        <p:spPr>
          <a:xfrm>
            <a:off x="-19060" y="0"/>
            <a:ext cx="12211059" cy="71410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191999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03" y="413411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데이터의 댓글 </a:t>
            </a:r>
            <a:r>
              <a:rPr lang="ko-KR" altLang="en-US" sz="40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길이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Histogram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262816" y="256874"/>
            <a:ext cx="11237033" cy="6615775"/>
            <a:chOff x="-67498" y="266511"/>
            <a:chExt cx="11237033" cy="661577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023" y="266511"/>
              <a:ext cx="1800000" cy="18000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022465" y="2069375"/>
              <a:ext cx="10147070" cy="4289174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781396" y="6358549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-67498" y="6189272"/>
              <a:ext cx="813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(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개수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)0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781396" y="5550121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81396" y="4741693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03200" y="4572416"/>
              <a:ext cx="543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400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781396" y="3933265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03200" y="3763988"/>
              <a:ext cx="543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600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81396" y="3124837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03201" y="2955560"/>
              <a:ext cx="543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800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781396" y="2316409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46051" y="2147132"/>
              <a:ext cx="600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1000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3431" y="5364751"/>
              <a:ext cx="543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200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H="1">
              <a:off x="1335620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180044" y="6543732"/>
              <a:ext cx="8489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0(</a:t>
              </a:r>
              <a:r>
                <a:rPr lang="ko-KR" altLang="en-US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글자수</a:t>
              </a:r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)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66" name="직선 연결선 65"/>
            <p:cNvCxnSpPr/>
            <p:nvPr/>
          </p:nvCxnSpPr>
          <p:spPr>
            <a:xfrm flipH="1">
              <a:off x="2861854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563053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20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H="1">
              <a:off x="4388088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089287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40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H="1">
              <a:off x="5914322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615521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60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 flipH="1">
              <a:off x="7440556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141755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80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 flipH="1">
              <a:off x="8966790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8667989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100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>
            <a:xfrm flipH="1">
              <a:off x="10493024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10194222" y="6543732"/>
              <a:ext cx="910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120 ~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grpSp>
          <p:nvGrpSpPr>
            <p:cNvPr id="135" name="그룹 134"/>
            <p:cNvGrpSpPr/>
            <p:nvPr/>
          </p:nvGrpSpPr>
          <p:grpSpPr>
            <a:xfrm>
              <a:off x="1389191" y="2175293"/>
              <a:ext cx="9439398" cy="4184342"/>
              <a:chOff x="1389191" y="2161004"/>
              <a:chExt cx="9439398" cy="418434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1389191" y="6299627"/>
                <a:ext cx="16267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604929" y="6120897"/>
                <a:ext cx="162677" cy="2244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820667" y="6000247"/>
                <a:ext cx="162677" cy="345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2036405" y="3875861"/>
                <a:ext cx="162677" cy="24694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2252143" y="3922927"/>
                <a:ext cx="162677" cy="24224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2467881" y="3905773"/>
                <a:ext cx="162677" cy="2439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2683619" y="3186382"/>
                <a:ext cx="162677" cy="3158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2899357" y="4345459"/>
                <a:ext cx="162677" cy="1999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3330833" y="4903674"/>
                <a:ext cx="162677" cy="14416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3115095" y="3829080"/>
                <a:ext cx="162677" cy="2516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3546571" y="4092204"/>
                <a:ext cx="162677" cy="2253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3762309" y="5268719"/>
                <a:ext cx="162677" cy="10766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3978047" y="5314686"/>
                <a:ext cx="162677" cy="1030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4193785" y="4995050"/>
                <a:ext cx="162677" cy="1350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4409523" y="5395100"/>
                <a:ext cx="162677" cy="950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625261" y="5145730"/>
                <a:ext cx="162677" cy="1199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840999" y="5721464"/>
                <a:ext cx="162677" cy="623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5056737" y="5545912"/>
                <a:ext cx="162677" cy="7994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5272475" y="5395100"/>
                <a:ext cx="162677" cy="950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5488213" y="5539783"/>
                <a:ext cx="162677" cy="805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5703951" y="5268718"/>
                <a:ext cx="162677" cy="107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5919689" y="5347499"/>
                <a:ext cx="162677" cy="9978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135427" y="5650123"/>
                <a:ext cx="162677" cy="6952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6351165" y="5792998"/>
                <a:ext cx="162677" cy="55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6566903" y="5597736"/>
                <a:ext cx="162677" cy="747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6782641" y="5888248"/>
                <a:ext cx="162677" cy="457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6998379" y="5996198"/>
                <a:ext cx="162677" cy="349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7214117" y="6063794"/>
                <a:ext cx="162677" cy="2815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7429855" y="5890041"/>
                <a:ext cx="162677" cy="4553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7645593" y="6118641"/>
                <a:ext cx="162677" cy="226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7861331" y="6063794"/>
                <a:ext cx="162677" cy="2815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8077069" y="6118641"/>
                <a:ext cx="162677" cy="226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8292807" y="5993943"/>
                <a:ext cx="162677" cy="351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508545" y="6118640"/>
                <a:ext cx="162677" cy="226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8724283" y="5993943"/>
                <a:ext cx="162677" cy="351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8940021" y="6205180"/>
                <a:ext cx="162677" cy="140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9155759" y="5993942"/>
                <a:ext cx="162677" cy="35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9371497" y="6205180"/>
                <a:ext cx="162677" cy="140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9587235" y="6173813"/>
                <a:ext cx="162677" cy="1715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9802973" y="5993943"/>
                <a:ext cx="162677" cy="351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10018711" y="6063794"/>
                <a:ext cx="162677" cy="2815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0234449" y="6118640"/>
                <a:ext cx="162677" cy="226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0450187" y="6297371"/>
                <a:ext cx="162677" cy="47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0665912" y="2161004"/>
                <a:ext cx="162677" cy="41843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458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0"/>
          <a:stretch/>
        </p:blipFill>
        <p:spPr>
          <a:xfrm>
            <a:off x="-19060" y="0"/>
            <a:ext cx="12211059" cy="71410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9059" y="-1"/>
            <a:ext cx="12211060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03" y="413411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데이터의 댓글 </a:t>
            </a:r>
            <a:r>
              <a:rPr lang="ko-KR" altLang="en-US" sz="40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길이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Histogram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476365" y="256874"/>
            <a:ext cx="11023484" cy="6615775"/>
            <a:chOff x="146051" y="266511"/>
            <a:chExt cx="11023484" cy="6615775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2023" y="266511"/>
              <a:ext cx="1800000" cy="1800000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1022465" y="2069375"/>
              <a:ext cx="10147070" cy="4289174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781396" y="6358549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781396" y="5550121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781396" y="4741693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03200" y="4572416"/>
              <a:ext cx="543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400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781396" y="3933265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03200" y="3763988"/>
              <a:ext cx="543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600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81396" y="3124837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03201" y="2955560"/>
              <a:ext cx="543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800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781396" y="2316409"/>
              <a:ext cx="24106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46051" y="2147132"/>
              <a:ext cx="6003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1000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3431" y="5364751"/>
              <a:ext cx="5431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200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H="1">
              <a:off x="1335620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>
              <a:off x="2861854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2563053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20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 flipH="1">
              <a:off x="4388088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4089287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40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 flipH="1">
              <a:off x="5914322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615521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60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 flipH="1">
              <a:off x="7440556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141755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80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78" name="직선 연결선 77"/>
            <p:cNvCxnSpPr/>
            <p:nvPr/>
          </p:nvCxnSpPr>
          <p:spPr>
            <a:xfrm flipH="1">
              <a:off x="8966790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8667989" y="6543732"/>
              <a:ext cx="597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100</a:t>
              </a:r>
              <a:endPara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>
            <a:xfrm flipH="1">
              <a:off x="10493024" y="6361413"/>
              <a:ext cx="3357" cy="1866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그룹 134"/>
            <p:cNvGrpSpPr/>
            <p:nvPr/>
          </p:nvGrpSpPr>
          <p:grpSpPr>
            <a:xfrm>
              <a:off x="1389191" y="2175293"/>
              <a:ext cx="9453912" cy="4184342"/>
              <a:chOff x="1389191" y="2161004"/>
              <a:chExt cx="9453912" cy="418434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1389191" y="6299627"/>
                <a:ext cx="16267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604929" y="6120897"/>
                <a:ext cx="162677" cy="2244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1820667" y="6000247"/>
                <a:ext cx="162677" cy="345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2036405" y="3875861"/>
                <a:ext cx="162677" cy="24694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2252143" y="3922927"/>
                <a:ext cx="162677" cy="24224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직사각형 86"/>
              <p:cNvSpPr/>
              <p:nvPr/>
            </p:nvSpPr>
            <p:spPr>
              <a:xfrm>
                <a:off x="2467881" y="3905773"/>
                <a:ext cx="162677" cy="24395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2683619" y="3186382"/>
                <a:ext cx="162677" cy="3158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2899357" y="4345459"/>
                <a:ext cx="162677" cy="19998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3330833" y="4903674"/>
                <a:ext cx="162677" cy="14416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3115095" y="3829080"/>
                <a:ext cx="162677" cy="25162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3546571" y="4092204"/>
                <a:ext cx="162677" cy="22531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3762309" y="5268719"/>
                <a:ext cx="162677" cy="10766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3978047" y="5314686"/>
                <a:ext cx="162677" cy="10306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직사각형 94"/>
              <p:cNvSpPr/>
              <p:nvPr/>
            </p:nvSpPr>
            <p:spPr>
              <a:xfrm>
                <a:off x="4193785" y="4995050"/>
                <a:ext cx="162677" cy="1350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4409523" y="5395100"/>
                <a:ext cx="162677" cy="950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직사각형 97"/>
              <p:cNvSpPr/>
              <p:nvPr/>
            </p:nvSpPr>
            <p:spPr>
              <a:xfrm>
                <a:off x="4625261" y="5145730"/>
                <a:ext cx="162677" cy="11996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4840999" y="5721464"/>
                <a:ext cx="162677" cy="623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직사각형 99"/>
              <p:cNvSpPr/>
              <p:nvPr/>
            </p:nvSpPr>
            <p:spPr>
              <a:xfrm>
                <a:off x="5056737" y="5545912"/>
                <a:ext cx="162677" cy="7994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5272475" y="5395100"/>
                <a:ext cx="162677" cy="950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5488213" y="5539783"/>
                <a:ext cx="162677" cy="805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직사각형 102"/>
              <p:cNvSpPr/>
              <p:nvPr/>
            </p:nvSpPr>
            <p:spPr>
              <a:xfrm>
                <a:off x="5703951" y="5268718"/>
                <a:ext cx="162677" cy="107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>
                <a:off x="5919689" y="5347499"/>
                <a:ext cx="162677" cy="9978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6135427" y="5650123"/>
                <a:ext cx="162677" cy="6952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직사각형 107"/>
              <p:cNvSpPr/>
              <p:nvPr/>
            </p:nvSpPr>
            <p:spPr>
              <a:xfrm>
                <a:off x="6351165" y="5792998"/>
                <a:ext cx="162677" cy="552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직사각형 108"/>
              <p:cNvSpPr/>
              <p:nvPr/>
            </p:nvSpPr>
            <p:spPr>
              <a:xfrm>
                <a:off x="6566903" y="5597736"/>
                <a:ext cx="162677" cy="7476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>
                <a:off x="6782641" y="5888248"/>
                <a:ext cx="162677" cy="4570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6998379" y="5996198"/>
                <a:ext cx="162677" cy="349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직사각형 112"/>
              <p:cNvSpPr/>
              <p:nvPr/>
            </p:nvSpPr>
            <p:spPr>
              <a:xfrm>
                <a:off x="7214117" y="6063794"/>
                <a:ext cx="162677" cy="2815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7429855" y="5890041"/>
                <a:ext cx="162677" cy="4553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>
                <a:off x="7645593" y="6118641"/>
                <a:ext cx="162677" cy="226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7861331" y="6063794"/>
                <a:ext cx="162677" cy="2815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8077069" y="6118641"/>
                <a:ext cx="162677" cy="2267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8292807" y="5993943"/>
                <a:ext cx="162677" cy="351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8508545" y="6118640"/>
                <a:ext cx="162677" cy="226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8724283" y="5993943"/>
                <a:ext cx="162677" cy="351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8940021" y="6205180"/>
                <a:ext cx="162677" cy="140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9155759" y="5993942"/>
                <a:ext cx="162677" cy="3514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9371497" y="6205180"/>
                <a:ext cx="162677" cy="1401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9587235" y="6173813"/>
                <a:ext cx="162677" cy="1715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9802973" y="5993943"/>
                <a:ext cx="162677" cy="3514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10018711" y="6063794"/>
                <a:ext cx="162677" cy="2815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10234449" y="6118640"/>
                <a:ext cx="162677" cy="2267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10450187" y="6297371"/>
                <a:ext cx="162677" cy="47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3" name="직사각형 132"/>
              <p:cNvSpPr/>
              <p:nvPr/>
            </p:nvSpPr>
            <p:spPr>
              <a:xfrm>
                <a:off x="10680426" y="2161004"/>
                <a:ext cx="162677" cy="418434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0" name="직사각형 79"/>
          <p:cNvSpPr/>
          <p:nvPr/>
        </p:nvSpPr>
        <p:spPr>
          <a:xfrm>
            <a:off x="1403838" y="2118356"/>
            <a:ext cx="9539339" cy="42344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104"/>
          <p:cNvSpPr txBox="1"/>
          <p:nvPr/>
        </p:nvSpPr>
        <p:spPr>
          <a:xfrm>
            <a:off x="262816" y="6179635"/>
            <a:ext cx="813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(</a:t>
            </a:r>
            <a:r>
              <a: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개수</a:t>
            </a:r>
            <a:r>
              <a:rPr lang="en-US" altLang="ko-KR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)0</a:t>
            </a:r>
            <a:endParaRPr lang="ko-KR" altLang="en-US" sz="1600" dirty="0" smtClean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510358" y="6534095"/>
            <a:ext cx="84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0(</a:t>
            </a:r>
            <a:r>
              <a:rPr lang="ko-KR" altLang="en-US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글자수</a:t>
            </a:r>
            <a:r>
              <a:rPr lang="en-US" altLang="ko-KR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)</a:t>
            </a:r>
            <a:endParaRPr lang="ko-KR" altLang="en-US" sz="1600" dirty="0" smtClean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524536" y="6534095"/>
            <a:ext cx="910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120 ~</a:t>
            </a:r>
            <a:endParaRPr lang="ko-KR" altLang="en-US" sz="1600" dirty="0" smtClean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62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34" y="558009"/>
            <a:ext cx="6772972" cy="5752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3982"/>
            <a:ext cx="12192000" cy="690068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자료로 사용된 실제 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RAW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91841" y="1131908"/>
            <a:ext cx="8659740" cy="4439603"/>
            <a:chOff x="283017" y="684846"/>
            <a:chExt cx="8659740" cy="443960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11" y="684846"/>
              <a:ext cx="8639746" cy="443960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83017" y="4832329"/>
              <a:ext cx="675170" cy="1870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80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34" y="558009"/>
            <a:ext cx="6772972" cy="5752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3982"/>
            <a:ext cx="12192000" cy="690068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91841" y="1131908"/>
            <a:ext cx="8659740" cy="4439603"/>
            <a:chOff x="283017" y="684846"/>
            <a:chExt cx="8659740" cy="443960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011" y="684846"/>
              <a:ext cx="8639746" cy="443960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83017" y="4832329"/>
              <a:ext cx="675170" cy="1870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자료로 사용된 실제 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RAW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926352" y="3112917"/>
            <a:ext cx="4679493" cy="3197569"/>
            <a:chOff x="8124351" y="4046894"/>
            <a:chExt cx="3921652" cy="262804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" t="3268"/>
            <a:stretch/>
          </p:blipFill>
          <p:spPr>
            <a:xfrm>
              <a:off x="8154764" y="4065944"/>
              <a:ext cx="3891239" cy="257099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124351" y="4046894"/>
              <a:ext cx="3921652" cy="2628040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027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34" y="558009"/>
            <a:ext cx="6772972" cy="5752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3982"/>
            <a:ext cx="12192000" cy="690068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자료로 사용된 실제 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RAW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2" y="1180355"/>
            <a:ext cx="11354928" cy="50306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47541" y="1172468"/>
            <a:ext cx="11452465" cy="50385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4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0"/>
          <a:stretch/>
        </p:blipFill>
        <p:spPr>
          <a:xfrm>
            <a:off x="-19060" y="0"/>
            <a:ext cx="12211059" cy="71410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191999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2"/>
          <a:stretch/>
        </p:blipFill>
        <p:spPr>
          <a:xfrm>
            <a:off x="307832" y="1056906"/>
            <a:ext cx="11576334" cy="55724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63"/>
          <a:stretch/>
        </p:blipFill>
        <p:spPr>
          <a:xfrm>
            <a:off x="6965265" y="2509794"/>
            <a:ext cx="3838058" cy="900156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6854219" y="2376286"/>
            <a:ext cx="3949104" cy="1224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63019" y="1431985"/>
            <a:ext cx="2542823" cy="50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81074" y="1393255"/>
            <a:ext cx="166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형태소 분석</a:t>
            </a:r>
            <a:endParaRPr lang="ko-KR" altLang="en-US" sz="2800" dirty="0">
              <a:solidFill>
                <a:srgbClr val="FF0000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14880" y="-9719"/>
            <a:ext cx="12192000" cy="7141028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81"/>
          <a:stretch/>
        </p:blipFill>
        <p:spPr>
          <a:xfrm>
            <a:off x="298302" y="2376286"/>
            <a:ext cx="11565636" cy="261494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3918460" y="2509794"/>
            <a:ext cx="443990" cy="300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937635" y="3919494"/>
            <a:ext cx="443990" cy="300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5737735" y="4792059"/>
            <a:ext cx="443990" cy="300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728710" y="3560795"/>
            <a:ext cx="443990" cy="300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982957" y="3313093"/>
            <a:ext cx="443990" cy="300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889160" y="2694649"/>
            <a:ext cx="443990" cy="300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주요 함수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51500" y="2710293"/>
            <a:ext cx="484401" cy="2844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97190" y="3109869"/>
            <a:ext cx="443990" cy="300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2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29"/>
          <a:stretch/>
        </p:blipFill>
        <p:spPr>
          <a:xfrm>
            <a:off x="1" y="0"/>
            <a:ext cx="12293600" cy="69523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" y="-5054"/>
            <a:ext cx="12293601" cy="695234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925" y="419100"/>
            <a:ext cx="8667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팀원  소개</a:t>
            </a:r>
            <a:endParaRPr lang="ko-KR" altLang="en-US" sz="6600" b="1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857545" y="683198"/>
            <a:ext cx="10171923" cy="5591504"/>
            <a:chOff x="384434" y="1025449"/>
            <a:chExt cx="11712722" cy="4940236"/>
          </a:xfrm>
        </p:grpSpPr>
        <p:cxnSp>
          <p:nvCxnSpPr>
            <p:cNvPr id="32" name="직선 연결선 31"/>
            <p:cNvCxnSpPr/>
            <p:nvPr/>
          </p:nvCxnSpPr>
          <p:spPr>
            <a:xfrm flipH="1">
              <a:off x="395826" y="1493559"/>
              <a:ext cx="0" cy="4472126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395826" y="5948432"/>
              <a:ext cx="11691399" cy="0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>
              <a:off x="2772973" y="1493559"/>
              <a:ext cx="1" cy="4437621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402176" y="2195583"/>
              <a:ext cx="11691399" cy="0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402176" y="2946153"/>
              <a:ext cx="11691399" cy="0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402176" y="3696723"/>
              <a:ext cx="11691399" cy="0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02176" y="4447293"/>
              <a:ext cx="11691399" cy="0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402176" y="5197863"/>
              <a:ext cx="11691399" cy="0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960086" y="1640464"/>
              <a:ext cx="1206475" cy="57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err="1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노준아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cxnSp>
          <p:nvCxnSpPr>
            <p:cNvPr id="41" name="직선 연결선 40"/>
            <p:cNvCxnSpPr/>
            <p:nvPr/>
          </p:nvCxnSpPr>
          <p:spPr>
            <a:xfrm flipH="1">
              <a:off x="12087224" y="1493559"/>
              <a:ext cx="0" cy="4472126"/>
            </a:xfrm>
            <a:prstGeom prst="line">
              <a:avLst/>
            </a:prstGeom>
            <a:ln w="12700">
              <a:solidFill>
                <a:srgbClr val="5959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384434" y="1025449"/>
              <a:ext cx="11712722" cy="462278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TEAM reviewers</a:t>
              </a:r>
              <a:endParaRPr lang="ko-KR" altLang="en-US" sz="28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60086" y="2382442"/>
              <a:ext cx="1206475" cy="57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현도일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60086" y="3124418"/>
              <a:ext cx="1206475" cy="57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err="1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윤동규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60086" y="3866395"/>
              <a:ext cx="1206475" cy="57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err="1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조중서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60086" y="4608372"/>
              <a:ext cx="1206475" cy="57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이현구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60086" y="5350350"/>
              <a:ext cx="1206475" cy="571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이승원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79310" y="1633283"/>
              <a:ext cx="8669867" cy="4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팀장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, 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리뷰 텍스트 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Data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 분석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, Word Cloud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 작성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079310" y="2375261"/>
              <a:ext cx="8669867" cy="4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평론가 리뷰 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Data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 분석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, Word Cloud 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작성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079310" y="3117237"/>
              <a:ext cx="8669867" cy="4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Data 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분석 아이디어 도출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, </a:t>
              </a:r>
              <a:r>
                <a:rPr lang="ko-KR" altLang="en-US" sz="2600" dirty="0" err="1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프리젠테이션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 준비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, 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발표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79310" y="3859214"/>
              <a:ext cx="8669867" cy="4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상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/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하위 평점 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Data 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분석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, 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월별 평점 분포 조사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, 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발표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 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079310" y="4601191"/>
              <a:ext cx="8669867" cy="4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네이버 영화 리뷰 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정보 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Crawling</a:t>
              </a:r>
              <a:endParaRPr lang="en-US" altLang="ko-KR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079310" y="5343169"/>
              <a:ext cx="8669867" cy="435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리뷰 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Data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의 중복 </a:t>
              </a:r>
              <a:r>
                <a:rPr lang="en-US" altLang="ko-KR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ID </a:t>
              </a:r>
              <a:r>
                <a:rPr lang="ko-KR" altLang="en-US" sz="2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조사</a:t>
              </a:r>
              <a:endParaRPr lang="ko-KR" altLang="en-US" sz="2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88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0"/>
          <a:stretch/>
        </p:blipFill>
        <p:spPr>
          <a:xfrm>
            <a:off x="-19060" y="0"/>
            <a:ext cx="12211059" cy="71410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191999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주요 함수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2"/>
          <a:stretch/>
        </p:blipFill>
        <p:spPr>
          <a:xfrm>
            <a:off x="307832" y="1056906"/>
            <a:ext cx="11576334" cy="55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8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0"/>
          <a:stretch/>
        </p:blipFill>
        <p:spPr>
          <a:xfrm>
            <a:off x="-19060" y="0"/>
            <a:ext cx="12211059" cy="71410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191999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주요 함수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2"/>
          <a:stretch/>
        </p:blipFill>
        <p:spPr>
          <a:xfrm>
            <a:off x="307832" y="1056906"/>
            <a:ext cx="11576334" cy="557249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63019" y="1431985"/>
            <a:ext cx="2542823" cy="5073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81074" y="1393255"/>
            <a:ext cx="1667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000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형태소 분석</a:t>
            </a:r>
            <a:endParaRPr lang="ko-KR" altLang="en-US" sz="2800" dirty="0">
              <a:solidFill>
                <a:srgbClr val="FF0000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63019" y="1939303"/>
            <a:ext cx="3909031" cy="3135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31922" y="1853066"/>
            <a:ext cx="2447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0070C0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한 글자 단위 제거</a:t>
            </a:r>
            <a:endParaRPr lang="ko-KR" altLang="en-US" sz="2800" dirty="0">
              <a:solidFill>
                <a:srgbClr val="0070C0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63019" y="2275653"/>
            <a:ext cx="3909031" cy="697728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130186" y="3007404"/>
            <a:ext cx="3769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70AD47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주요 상위 </a:t>
            </a:r>
            <a:r>
              <a:rPr lang="en-US" altLang="ko-KR" sz="2800" dirty="0" smtClean="0">
                <a:solidFill>
                  <a:srgbClr val="70AD47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50</a:t>
            </a:r>
            <a:r>
              <a:rPr lang="ko-KR" altLang="en-US" sz="2800" dirty="0" smtClean="0">
                <a:solidFill>
                  <a:srgbClr val="70AD47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개 단어 추출</a:t>
            </a:r>
            <a:endParaRPr lang="ko-KR" altLang="en-US" sz="2800" dirty="0">
              <a:solidFill>
                <a:srgbClr val="70AD47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39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9"/>
          <a:stretch/>
        </p:blipFill>
        <p:spPr>
          <a:xfrm>
            <a:off x="0" y="0"/>
            <a:ext cx="12192000" cy="6997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9977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03" y="413411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데이터의 사용 단어 빈도 분석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66" y="147162"/>
            <a:ext cx="1804234" cy="180423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Word Cloud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63636" y="2573101"/>
            <a:ext cx="11664727" cy="4060257"/>
            <a:chOff x="263636" y="2573101"/>
            <a:chExt cx="11664727" cy="4060257"/>
          </a:xfrm>
        </p:grpSpPr>
        <p:sp>
          <p:nvSpPr>
            <p:cNvPr id="3" name="직사각형 2"/>
            <p:cNvSpPr/>
            <p:nvPr/>
          </p:nvSpPr>
          <p:spPr>
            <a:xfrm>
              <a:off x="263636" y="3263957"/>
              <a:ext cx="5569111" cy="33694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50" y="3335088"/>
              <a:ext cx="5446434" cy="322525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359252" y="3263956"/>
              <a:ext cx="5569111" cy="33694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2" t="295" b="4632"/>
            <a:stretch/>
          </p:blipFill>
          <p:spPr>
            <a:xfrm>
              <a:off x="6422035" y="3335088"/>
              <a:ext cx="5443544" cy="322525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202912" y="2573101"/>
              <a:ext cx="3690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일반 사용자의 리뷰</a:t>
              </a:r>
              <a:endParaRPr lang="ko-KR" altLang="en-US" sz="3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24761" y="2573101"/>
              <a:ext cx="3690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영화 평론가의 리뷰</a:t>
              </a:r>
              <a:endParaRPr lang="ko-KR" altLang="en-US" sz="3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01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9"/>
          <a:stretch/>
        </p:blipFill>
        <p:spPr>
          <a:xfrm>
            <a:off x="0" y="0"/>
            <a:ext cx="12192000" cy="6997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9977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63636" y="2573101"/>
            <a:ext cx="11664727" cy="4164191"/>
            <a:chOff x="263636" y="2573101"/>
            <a:chExt cx="11664727" cy="4164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263636" y="3263956"/>
              <a:ext cx="11664727" cy="3473336"/>
              <a:chOff x="579517" y="2865968"/>
              <a:chExt cx="10556483" cy="296883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79517" y="2865969"/>
                <a:ext cx="5040000" cy="28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" y="2926768"/>
                <a:ext cx="4928978" cy="2756793"/>
              </a:xfrm>
              <a:prstGeom prst="rect">
                <a:avLst/>
              </a:prstGeom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6096000" y="2865968"/>
                <a:ext cx="5040000" cy="28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7877" y="2909516"/>
                <a:ext cx="5062728" cy="2925291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202912" y="2573101"/>
              <a:ext cx="3690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일반 사용자의 리뷰</a:t>
              </a:r>
              <a:endParaRPr lang="ko-KR" altLang="en-US" sz="3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24761" y="2573101"/>
              <a:ext cx="3690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영화 평론가의 리뷰</a:t>
              </a:r>
              <a:endParaRPr lang="ko-KR" altLang="en-US" sz="3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" y="0"/>
            <a:ext cx="12192000" cy="69977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83022" y="2556881"/>
            <a:ext cx="11025188" cy="7426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4800">
                <a:latin typeface="DX바른필기 M" panose="02020600000000000000" pitchFamily="18" charset="-127"/>
                <a:ea typeface="DX바른필기 M" panose="02020600000000000000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4400" dirty="0">
                <a:solidFill>
                  <a:schemeClr val="tx1"/>
                </a:solidFill>
              </a:rPr>
              <a:t>최고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좋은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최고의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역시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감동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스토리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보세요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 err="1">
                <a:solidFill>
                  <a:schemeClr val="tx1"/>
                </a:solidFill>
              </a:rPr>
              <a:t>브로맨스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4203" y="413411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데이터의 사용 단어 빈도 분석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66" y="147162"/>
            <a:ext cx="1804234" cy="180423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Word Cloud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3022" y="4405969"/>
            <a:ext cx="11025188" cy="7426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4800">
                <a:latin typeface="DX바른필기 M" panose="02020600000000000000" pitchFamily="18" charset="-127"/>
                <a:ea typeface="DX바른필기 M" panose="02020600000000000000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4400" dirty="0" smtClean="0">
                <a:solidFill>
                  <a:schemeClr val="tx1"/>
                </a:solidFill>
              </a:rPr>
              <a:t>인상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관계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마음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사실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업적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존재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품</a:t>
            </a:r>
            <a:r>
              <a:rPr lang="ko-KR" altLang="en-US" sz="4400" dirty="0" smtClean="0">
                <a:solidFill>
                  <a:schemeClr val="tx1"/>
                </a:solidFill>
              </a:rPr>
              <a:t>다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감독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감정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99"/>
          <a:stretch/>
        </p:blipFill>
        <p:spPr>
          <a:xfrm>
            <a:off x="0" y="0"/>
            <a:ext cx="12192000" cy="69977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9977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263636" y="2573101"/>
            <a:ext cx="11664727" cy="4164191"/>
            <a:chOff x="263636" y="2573101"/>
            <a:chExt cx="11664727" cy="4164191"/>
          </a:xfrm>
        </p:grpSpPr>
        <p:grpSp>
          <p:nvGrpSpPr>
            <p:cNvPr id="13" name="그룹 12"/>
            <p:cNvGrpSpPr/>
            <p:nvPr/>
          </p:nvGrpSpPr>
          <p:grpSpPr>
            <a:xfrm>
              <a:off x="263636" y="3263956"/>
              <a:ext cx="11664727" cy="3473336"/>
              <a:chOff x="579517" y="2865968"/>
              <a:chExt cx="10556483" cy="2968839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79517" y="2865969"/>
                <a:ext cx="5040000" cy="28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50" y="2926768"/>
                <a:ext cx="4928978" cy="2756793"/>
              </a:xfrm>
              <a:prstGeom prst="rect">
                <a:avLst/>
              </a:prstGeom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6096000" y="2865968"/>
                <a:ext cx="5040000" cy="288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7877" y="2909516"/>
                <a:ext cx="5062728" cy="2925291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202912" y="2573101"/>
              <a:ext cx="3690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일반 사용자의 리뷰</a:t>
              </a:r>
              <a:endParaRPr lang="ko-KR" altLang="en-US" sz="3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24761" y="2573101"/>
              <a:ext cx="36905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rPr>
                <a:t>영화 평론가의 리뷰</a:t>
              </a:r>
              <a:endParaRPr lang="ko-KR" altLang="en-US" sz="36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-1" y="0"/>
            <a:ext cx="12192000" cy="69977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54203" y="413411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데이터의 사용 단어 빈도 분석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66" y="147162"/>
            <a:ext cx="1804234" cy="180423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Word Cloud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3022" y="2556881"/>
            <a:ext cx="11025188" cy="7426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4800">
                <a:latin typeface="DX바른필기 M" panose="02020600000000000000" pitchFamily="18" charset="-127"/>
                <a:ea typeface="DX바른필기 M" panose="02020600000000000000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4400" dirty="0">
                <a:solidFill>
                  <a:schemeClr val="tx1"/>
                </a:solidFill>
              </a:rPr>
              <a:t>최고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좋은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최고의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역시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감동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스토리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보세요</a:t>
            </a:r>
            <a:r>
              <a:rPr lang="en-US" altLang="ko-KR" sz="4400" dirty="0">
                <a:solidFill>
                  <a:schemeClr val="tx1"/>
                </a:solidFill>
              </a:rPr>
              <a:t>, </a:t>
            </a:r>
            <a:r>
              <a:rPr lang="ko-KR" altLang="en-US" sz="4400" dirty="0" err="1">
                <a:solidFill>
                  <a:schemeClr val="tx1"/>
                </a:solidFill>
              </a:rPr>
              <a:t>브로맨스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022" y="4405969"/>
            <a:ext cx="11025188" cy="7426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4800">
                <a:latin typeface="DX바른필기 M" panose="02020600000000000000" pitchFamily="18" charset="-127"/>
                <a:ea typeface="DX바른필기 M" panose="02020600000000000000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sz="4400" dirty="0" smtClean="0">
                <a:solidFill>
                  <a:schemeClr val="tx1"/>
                </a:solidFill>
              </a:rPr>
              <a:t>인상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관계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마음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사실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업적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존재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>
                <a:solidFill>
                  <a:schemeClr val="tx1"/>
                </a:solidFill>
              </a:rPr>
              <a:t>품</a:t>
            </a:r>
            <a:r>
              <a:rPr lang="ko-KR" altLang="en-US" sz="4400" dirty="0" smtClean="0">
                <a:solidFill>
                  <a:schemeClr val="tx1"/>
                </a:solidFill>
              </a:rPr>
              <a:t>다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감독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감정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12192000" cy="69977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1525969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34" y="558009"/>
            <a:ext cx="6772972" cy="5752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3982"/>
            <a:ext cx="12192000" cy="690068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자료로 사용된 실제 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RAW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40" y="1080887"/>
            <a:ext cx="11300109" cy="561380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1839" y="1085822"/>
            <a:ext cx="1194086" cy="5224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6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34" y="558009"/>
            <a:ext cx="6772972" cy="5752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3982"/>
            <a:ext cx="12192000" cy="690068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1841" y="174510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자료로 사용된 실제 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RAW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9" y="1053950"/>
            <a:ext cx="11177625" cy="564018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1839" y="1085822"/>
            <a:ext cx="1194086" cy="52246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14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0"/>
          <a:stretch/>
        </p:blipFill>
        <p:spPr>
          <a:xfrm>
            <a:off x="0" y="0"/>
            <a:ext cx="12192000" cy="71410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192000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크롤링 - Jupyter Notebook - Chrome 2021-02-25 오후 4_36_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01600"/>
            <a:ext cx="121920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0"/>
          <a:stretch/>
        </p:blipFill>
        <p:spPr>
          <a:xfrm>
            <a:off x="0" y="0"/>
            <a:ext cx="12192000" cy="71410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192000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03" y="413411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평점 이상 데이터를 분리한 단어 분석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Word Cloud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66" y="147162"/>
            <a:ext cx="1804234" cy="180423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238789" y="1951396"/>
            <a:ext cx="9619294" cy="4736654"/>
            <a:chOff x="1238789" y="1951396"/>
            <a:chExt cx="9619294" cy="4736654"/>
          </a:xfrm>
        </p:grpSpPr>
        <p:grpSp>
          <p:nvGrpSpPr>
            <p:cNvPr id="3" name="그룹 2"/>
            <p:cNvGrpSpPr/>
            <p:nvPr/>
          </p:nvGrpSpPr>
          <p:grpSpPr>
            <a:xfrm>
              <a:off x="1238789" y="1951396"/>
              <a:ext cx="4114592" cy="4736654"/>
              <a:chOff x="967979" y="2000638"/>
              <a:chExt cx="4114592" cy="473665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967979" y="2573101"/>
                <a:ext cx="4114592" cy="41641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108" y="2697113"/>
                <a:ext cx="3916165" cy="391616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202911" y="2000638"/>
                <a:ext cx="3690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평점 </a:t>
                </a:r>
                <a:r>
                  <a:rPr lang="en-US" altLang="ko-KR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6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점 이하 사용자의 리뷰</a:t>
                </a:r>
                <a:endParaRPr lang="ko-KR" altLang="en-US" sz="2800" dirty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743491" y="1951396"/>
              <a:ext cx="4114592" cy="4736654"/>
              <a:chOff x="967979" y="2000638"/>
              <a:chExt cx="4114592" cy="473665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967979" y="2573101"/>
                <a:ext cx="4114592" cy="41641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108" y="2697113"/>
                <a:ext cx="3916165" cy="3916165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202911" y="2000638"/>
                <a:ext cx="3690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평점 </a:t>
                </a:r>
                <a:r>
                  <a:rPr lang="en-US" altLang="ko-KR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7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점 이상 사용자의 리뷰</a:t>
                </a:r>
                <a:endParaRPr lang="ko-KR" altLang="en-US" sz="2800" dirty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572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0"/>
          <a:stretch/>
        </p:blipFill>
        <p:spPr>
          <a:xfrm>
            <a:off x="0" y="0"/>
            <a:ext cx="12192000" cy="71410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192000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38789" y="1951396"/>
            <a:ext cx="9619294" cy="4736654"/>
            <a:chOff x="1238789" y="1951396"/>
            <a:chExt cx="9619294" cy="4736654"/>
          </a:xfrm>
        </p:grpSpPr>
        <p:grpSp>
          <p:nvGrpSpPr>
            <p:cNvPr id="3" name="그룹 2"/>
            <p:cNvGrpSpPr/>
            <p:nvPr/>
          </p:nvGrpSpPr>
          <p:grpSpPr>
            <a:xfrm>
              <a:off x="1238789" y="1951396"/>
              <a:ext cx="4114592" cy="4736654"/>
              <a:chOff x="967979" y="2000638"/>
              <a:chExt cx="4114592" cy="4736654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967979" y="2573101"/>
                <a:ext cx="4114592" cy="41641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108" y="2697113"/>
                <a:ext cx="3916165" cy="391616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202911" y="2000638"/>
                <a:ext cx="3690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평점 </a:t>
                </a:r>
                <a:r>
                  <a:rPr lang="en-US" altLang="ko-KR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6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점 이하 사용자의 리뷰</a:t>
                </a:r>
                <a:endParaRPr lang="ko-KR" altLang="en-US" sz="2800" dirty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6743491" y="1951396"/>
              <a:ext cx="4114592" cy="4736654"/>
              <a:chOff x="967979" y="2000638"/>
              <a:chExt cx="4114592" cy="473665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967979" y="2573101"/>
                <a:ext cx="4114592" cy="416419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0108" y="2697113"/>
                <a:ext cx="3916165" cy="3916165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202911" y="2000638"/>
                <a:ext cx="3690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평점 </a:t>
                </a:r>
                <a:r>
                  <a:rPr lang="en-US" altLang="ko-KR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7</a:t>
                </a:r>
                <a:r>
                  <a:rPr lang="ko-KR" altLang="en-US" sz="2800" dirty="0" smtClean="0">
                    <a:solidFill>
                      <a:schemeClr val="bg1"/>
                    </a:solidFill>
                    <a:latin typeface="DX바른필기 M" panose="02020600000000000000" pitchFamily="18" charset="-127"/>
                    <a:ea typeface="DX바른필기 M" panose="02020600000000000000" pitchFamily="18" charset="-127"/>
                  </a:rPr>
                  <a:t>점 이상 사용자의 리뷰</a:t>
                </a:r>
                <a:endParaRPr lang="ko-KR" altLang="en-US" sz="2800" dirty="0">
                  <a:solidFill>
                    <a:schemeClr val="bg1"/>
                  </a:solidFill>
                  <a:latin typeface="DX바른필기 M" panose="02020600000000000000" pitchFamily="18" charset="-127"/>
                  <a:ea typeface="DX바른필기 M" panose="02020600000000000000" pitchFamily="18" charset="-127"/>
                </a:endParaRPr>
              </a:p>
            </p:txBody>
          </p:sp>
        </p:grpSp>
      </p:grpSp>
      <p:sp>
        <p:nvSpPr>
          <p:cNvPr id="16" name="직사각형 15"/>
          <p:cNvSpPr/>
          <p:nvPr/>
        </p:nvSpPr>
        <p:spPr>
          <a:xfrm>
            <a:off x="0" y="-1"/>
            <a:ext cx="12192000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4203" y="413411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평점 이상 데이터를 분리한 단어 분석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Word Cloud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66" y="147162"/>
            <a:ext cx="1804234" cy="180423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3022" y="2556881"/>
            <a:ext cx="11025188" cy="7426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4800">
                <a:latin typeface="DX바른필기 M" panose="02020600000000000000" pitchFamily="18" charset="-127"/>
                <a:ea typeface="DX바른필기 M" panose="02020600000000000000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4400" dirty="0" smtClean="0">
                <a:solidFill>
                  <a:schemeClr val="tx1"/>
                </a:solidFill>
              </a:rPr>
              <a:t>(</a:t>
            </a:r>
            <a:r>
              <a:rPr lang="ko-KR" altLang="en-US" sz="4400" dirty="0" smtClean="0">
                <a:solidFill>
                  <a:schemeClr val="tx1"/>
                </a:solidFill>
              </a:rPr>
              <a:t>부정</a:t>
            </a:r>
            <a:r>
              <a:rPr lang="en-US" altLang="ko-KR" sz="4400" dirty="0" smtClean="0">
                <a:solidFill>
                  <a:schemeClr val="tx1"/>
                </a:solidFill>
              </a:rPr>
              <a:t>) </a:t>
            </a:r>
            <a:r>
              <a:rPr lang="ko-KR" altLang="en-US" sz="4400" dirty="0" smtClean="0">
                <a:solidFill>
                  <a:schemeClr val="tx1"/>
                </a:solidFill>
              </a:rPr>
              <a:t>연기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배우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평점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알바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지루함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억지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err="1" smtClean="0">
                <a:solidFill>
                  <a:schemeClr val="tx1"/>
                </a:solidFill>
              </a:rPr>
              <a:t>노잼</a:t>
            </a:r>
            <a:r>
              <a:rPr lang="en-US" altLang="ko-KR" sz="4400" dirty="0" smtClean="0">
                <a:solidFill>
                  <a:schemeClr val="tx1"/>
                </a:solidFill>
              </a:rPr>
              <a:t> 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3022" y="4405969"/>
            <a:ext cx="11025188" cy="74264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ctr">
              <a:defRPr sz="4800">
                <a:latin typeface="DX바른필기 M" panose="02020600000000000000" pitchFamily="18" charset="-127"/>
                <a:ea typeface="DX바른필기 M" panose="02020600000000000000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4400" dirty="0" smtClean="0">
                <a:solidFill>
                  <a:schemeClr val="tx1"/>
                </a:solidFill>
              </a:rPr>
              <a:t>(</a:t>
            </a:r>
            <a:r>
              <a:rPr lang="ko-KR" altLang="en-US" sz="4400" dirty="0" smtClean="0">
                <a:solidFill>
                  <a:schemeClr val="tx1"/>
                </a:solidFill>
              </a:rPr>
              <a:t>긍정</a:t>
            </a:r>
            <a:r>
              <a:rPr lang="en-US" altLang="ko-KR" sz="4400" dirty="0" smtClean="0">
                <a:solidFill>
                  <a:schemeClr val="tx1"/>
                </a:solidFill>
              </a:rPr>
              <a:t>) </a:t>
            </a:r>
            <a:r>
              <a:rPr lang="ko-KR" altLang="en-US" sz="4400" dirty="0" smtClean="0">
                <a:solidFill>
                  <a:schemeClr val="tx1"/>
                </a:solidFill>
              </a:rPr>
              <a:t>연기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배우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한석규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감동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정말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최고</a:t>
            </a:r>
            <a:r>
              <a:rPr lang="en-US" altLang="ko-KR" sz="4400" dirty="0" smtClean="0">
                <a:solidFill>
                  <a:schemeClr val="tx1"/>
                </a:solidFill>
              </a:rPr>
              <a:t>, </a:t>
            </a:r>
            <a:r>
              <a:rPr lang="ko-KR" altLang="en-US" sz="4400" dirty="0" smtClean="0">
                <a:solidFill>
                  <a:schemeClr val="tx1"/>
                </a:solidFill>
              </a:rPr>
              <a:t>스토리</a:t>
            </a:r>
            <a:r>
              <a:rPr lang="en-US" altLang="ko-KR" sz="4400" dirty="0" smtClean="0">
                <a:solidFill>
                  <a:schemeClr val="tx1"/>
                </a:solidFill>
              </a:rPr>
              <a:t> 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4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29"/>
          <a:stretch/>
        </p:blipFill>
        <p:spPr>
          <a:xfrm>
            <a:off x="1" y="0"/>
            <a:ext cx="12293600" cy="69523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" y="0"/>
            <a:ext cx="12293601" cy="695234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2925" y="419100"/>
            <a:ext cx="8667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목차</a:t>
            </a:r>
            <a:endParaRPr lang="ko-KR" altLang="en-US" sz="6600" b="1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374" y="296154"/>
            <a:ext cx="1440000" cy="144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92" y="197972"/>
            <a:ext cx="1440000" cy="144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3124" y="5219992"/>
            <a:ext cx="8858250" cy="707886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중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중복 아이디가 있는지 여부에 대한 확인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3124" y="6066271"/>
            <a:ext cx="8858250" cy="707886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월별 평점 분포를 확인하여 평점 분포 추이 검토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3124" y="4373712"/>
            <a:ext cx="8858250" cy="707886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특정 단어가 왜 지속적으로 언급되고 있는지</a:t>
            </a:r>
            <a:r>
              <a:rPr lang="en-US" altLang="ko-KR" sz="40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?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3124" y="2681152"/>
            <a:ext cx="8858250" cy="707886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일반 사용자의 평가와 영화평론가의 평가 비교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63124" y="3527432"/>
            <a:ext cx="8858250" cy="707886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평점 별 데이터의 분리 후 단어 분석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63124" y="1834872"/>
            <a:ext cx="8858250" cy="707886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데이터의 댓글 길이 및 사용 단어 빈도 분석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704" y="197972"/>
            <a:ext cx="1440000" cy="144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16" y="256478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0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  <p:bldP spid="13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34" y="558009"/>
            <a:ext cx="6772972" cy="57524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3982"/>
            <a:ext cx="12192000" cy="6900687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3459" y="139185"/>
            <a:ext cx="6853238" cy="707886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자료로 사용된 실제 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RAW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9" y="1010240"/>
            <a:ext cx="5750017" cy="53002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634" y="1010239"/>
            <a:ext cx="5655372" cy="530024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96873" y="1336191"/>
            <a:ext cx="841347" cy="1936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737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0"/>
          <a:stretch/>
        </p:blipFill>
        <p:spPr>
          <a:xfrm>
            <a:off x="0" y="0"/>
            <a:ext cx="12192000" cy="714102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192000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5" y="109366"/>
            <a:ext cx="4857750" cy="692229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-3"/>
            <a:ext cx="12192000" cy="7141029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4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54203" y="413411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두 주연 배우에 대한 사용자의 평가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Word Cloud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66" y="147162"/>
            <a:ext cx="1804234" cy="1804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25" y="2098558"/>
            <a:ext cx="4500000" cy="45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55" y="2098558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27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4"/>
          <a:stretch/>
        </p:blipFill>
        <p:spPr>
          <a:xfrm>
            <a:off x="0" y="0"/>
            <a:ext cx="12192000" cy="6959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"/>
            <a:ext cx="12192000" cy="7061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03" y="413411"/>
            <a:ext cx="7447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 데이터 중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중복 아이디에 대한 조사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Graph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66" y="147162"/>
            <a:ext cx="1800000" cy="1800000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3666000" y="1610448"/>
            <a:ext cx="4860000" cy="4860000"/>
          </a:xfrm>
          <a:prstGeom prst="ellipse">
            <a:avLst/>
          </a:prstGeom>
          <a:solidFill>
            <a:srgbClr val="FF5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원형 2"/>
          <p:cNvSpPr/>
          <p:nvPr/>
        </p:nvSpPr>
        <p:spPr>
          <a:xfrm>
            <a:off x="3666000" y="1610448"/>
            <a:ext cx="4860000" cy="4860000"/>
          </a:xfrm>
          <a:prstGeom prst="pie">
            <a:avLst>
              <a:gd name="adj1" fmla="val 17093574"/>
              <a:gd name="adj2" fmla="val 1620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9450" y="4132332"/>
            <a:ext cx="437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defRPr>
            </a:lvl1pPr>
          </a:lstStyle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아이디가 다른 이용자</a:t>
            </a:r>
            <a:endParaRPr lang="en-US" altLang="ko-KR" sz="36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 smtClean="0">
                <a:solidFill>
                  <a:schemeClr val="tx1"/>
                </a:solidFill>
              </a:rPr>
              <a:t>95.5%</a:t>
            </a:r>
            <a:endParaRPr lang="en-US" altLang="ko-KR" sz="36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7333" y="2225059"/>
            <a:ext cx="5092192" cy="646331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defRPr>
            </a:lvl1pPr>
          </a:lstStyle>
          <a:p>
            <a:pPr algn="ctr"/>
            <a:r>
              <a:rPr lang="ko-KR" altLang="en-US" sz="3600" dirty="0" smtClean="0">
                <a:solidFill>
                  <a:schemeClr val="tx1"/>
                </a:solidFill>
              </a:rPr>
              <a:t>아이디가 동일한 이용자 </a:t>
            </a:r>
            <a:r>
              <a:rPr lang="en-US" altLang="ko-KR" sz="3600" dirty="0" smtClean="0">
                <a:solidFill>
                  <a:schemeClr val="tx1"/>
                </a:solidFill>
              </a:rPr>
              <a:t>4.5%</a:t>
            </a:r>
            <a:endParaRPr lang="en-US" altLang="ko-K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4"/>
          <a:stretch/>
        </p:blipFill>
        <p:spPr>
          <a:xfrm>
            <a:off x="0" y="0"/>
            <a:ext cx="12192000" cy="69596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1"/>
            <a:ext cx="12192000" cy="70612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2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03" y="413411"/>
            <a:ext cx="7447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특정 키워드에 대한 분석 조사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DataFrame</a:t>
            </a:r>
            <a:endParaRPr lang="en-US" altLang="ko-KR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039931" y="1509923"/>
            <a:ext cx="6480001" cy="5061050"/>
            <a:chOff x="3037936" y="1047162"/>
            <a:chExt cx="6480001" cy="50610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40" r="36116"/>
            <a:stretch/>
          </p:blipFill>
          <p:spPr>
            <a:xfrm>
              <a:off x="3037937" y="1047162"/>
              <a:ext cx="6480000" cy="478896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991" r="17826" b="161"/>
            <a:stretch/>
          </p:blipFill>
          <p:spPr>
            <a:xfrm>
              <a:off x="3037936" y="5815467"/>
              <a:ext cx="6480000" cy="292745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795" y="343510"/>
            <a:ext cx="1800000" cy="1800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942939" y="6298890"/>
            <a:ext cx="714661" cy="21448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7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5400"/>
            <a:ext cx="12192000" cy="72644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54203" y="413411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월별 평점 분포의 추이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변화 여부 검토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2391"/>
            <a:ext cx="988906" cy="9889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203" y="1243510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DataFrame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 &amp; Graph</a:t>
            </a:r>
            <a:endParaRPr lang="en-US" altLang="ko-KR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7" y="2142467"/>
            <a:ext cx="4639322" cy="47155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58" y="2520320"/>
            <a:ext cx="6944792" cy="395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25400"/>
            <a:ext cx="12192000" cy="72644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3403" y="90338"/>
            <a:ext cx="7072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월별 평점 분포의 추이</a:t>
            </a:r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변화 여부 검토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2391"/>
            <a:ext cx="988906" cy="9889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47" y="823624"/>
            <a:ext cx="9538505" cy="57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48" y="5683804"/>
            <a:ext cx="2563201" cy="703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0" y="5575623"/>
            <a:ext cx="3361373" cy="735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25" y="5121132"/>
            <a:ext cx="4538775" cy="1829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37" y="110986"/>
            <a:ext cx="8956826" cy="707886"/>
          </a:xfrm>
          <a:prstGeom prst="rect">
            <a:avLst/>
          </a:prstGeom>
          <a:solidFill>
            <a:srgbClr val="EC6D1E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2020 </a:t>
            </a:r>
            <a:r>
              <a:rPr lang="en-US" altLang="ko-KR" sz="4000" dirty="0" err="1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koscom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 특성화고 지원사업 참여 학생 소감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537" y="1051932"/>
            <a:ext cx="2383497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학생 이름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6685" y="1051932"/>
            <a:ext cx="9314250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소감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5887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9537" y="5300625"/>
            <a:ext cx="1169139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94944" y="1492131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486684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2238" y="2934237"/>
            <a:ext cx="238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조중서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학생</a:t>
            </a:r>
            <a:endParaRPr lang="ko-KR" altLang="en-US" sz="32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2085" y="1668173"/>
            <a:ext cx="93022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8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저는 </a:t>
            </a:r>
            <a:r>
              <a:rPr lang="ko-KR" altLang="en-US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평점 별 </a:t>
            </a:r>
            <a:r>
              <a:rPr lang="ko-KR" altLang="en-US" sz="28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 분석과 월별 평점 </a:t>
            </a:r>
            <a:r>
              <a:rPr lang="ko-KR" altLang="en-US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분포 등 여러가지 역할을 맡았는데요</a:t>
            </a:r>
            <a:r>
              <a:rPr lang="en-US" altLang="ko-KR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저는 이러한 과정을 거치면서 굉장히 머리가 지끈거리는 경험을 했습니다</a:t>
            </a:r>
            <a:r>
              <a:rPr lang="en-US" altLang="ko-KR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그 이유는 제가 사용하는 코드들이 늘 수시로 오류가 발생하여 굉장히 힘들었습니다</a:t>
            </a:r>
            <a:r>
              <a:rPr lang="en-US" altLang="ko-KR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그래서 그러한 오류들을 검색하고 해결해나가는 과정가운데에 </a:t>
            </a:r>
            <a:r>
              <a:rPr lang="ko-KR" altLang="en-US" sz="2800" dirty="0" err="1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파이썬</a:t>
            </a:r>
            <a:r>
              <a:rPr lang="ko-KR" altLang="en-US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이라는 언어를 다루는 능력이 향상하여 좋은 점이 있고</a:t>
            </a:r>
            <a:r>
              <a:rPr lang="en-US" altLang="ko-KR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이러한 빅데이터 과정들을 배운 것들을 통해 앞으로 진학이나 취업과 같은 부분의 진로에 관련된 것들 또한 조사할 수 있지 않을까 기대가 되는 점 또한 있어 좋습니다</a:t>
            </a:r>
            <a:r>
              <a:rPr lang="en-US" altLang="ko-KR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</a:t>
            </a:r>
            <a:r>
              <a:rPr lang="ko-KR" altLang="en-US" sz="28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</a:t>
            </a:r>
            <a:endParaRPr lang="ko-KR" altLang="en-US" sz="28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48" y="5683804"/>
            <a:ext cx="2563201" cy="703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0" y="5575623"/>
            <a:ext cx="3361373" cy="735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25" y="5121132"/>
            <a:ext cx="4538775" cy="1829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37" y="110986"/>
            <a:ext cx="8956826" cy="707886"/>
          </a:xfrm>
          <a:prstGeom prst="rect">
            <a:avLst/>
          </a:prstGeom>
          <a:solidFill>
            <a:srgbClr val="EC6D1E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2020 </a:t>
            </a:r>
            <a:r>
              <a:rPr lang="en-US" altLang="ko-KR" sz="4000" dirty="0" err="1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koscom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 특성화고 지원사업 참여 학생 소감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537" y="1051932"/>
            <a:ext cx="2383497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학생 이름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6685" y="1051932"/>
            <a:ext cx="9314250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소감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5887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9537" y="5300625"/>
            <a:ext cx="1169139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94944" y="1492131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486684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2238" y="2934237"/>
            <a:ext cx="238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윤동규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학생</a:t>
            </a:r>
            <a:endParaRPr lang="ko-KR" altLang="en-US" sz="32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59270" y="1729728"/>
            <a:ext cx="93821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학교에서 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Python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수업을 듣긴 했지만 전문적인 분야로의 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Python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수업은 처음이어서 수업을 시작하기 전엔 설렘 반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떨림 반이었습니다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과연 내가 빅데이터 수업을 이해하고 따라갈 수 있을까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? Python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언어에 대한 자신감이 많이 낮은 상태였습니다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하지만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훌륭하신 선생님들의 강의를 들으며 하나하나 이해하기 시작했고 어려운 부분도 있었지만 이전에 했던 학습 자료를 스스로 복습하고 </a:t>
            </a:r>
            <a:r>
              <a:rPr lang="ko-KR" altLang="en-US" sz="2400" dirty="0" err="1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구글링을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통해 코드와 오류 해결방법을 찾아내 어려움을 해결했습니다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이번 수업을 통해 저는 빅데이터를 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Word Cloud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로 도출하는 방법을 배웠고 웹 페이지의 데이터를 가져오는 </a:t>
            </a:r>
            <a:r>
              <a:rPr lang="ko-KR" altLang="en-US" sz="2400" dirty="0" err="1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크롤링을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배웠습니다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고급 기술 뿐만 아니라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컴퓨터 언어에 대한 자신감이 생겼습니다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남은 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3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학년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이번 수업을 통해 얻은 자신감으로 좋은 성적을 받아 훌륭한 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IT</a:t>
            </a:r>
            <a:r>
              <a:rPr lang="ko-KR" altLang="en-US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미래 인재가 되겠습니다</a:t>
            </a:r>
            <a:r>
              <a:rPr lang="en-US" altLang="ko-KR" sz="24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</a:t>
            </a:r>
            <a:endParaRPr lang="ko-KR" altLang="en-US" sz="24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2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48" y="5683804"/>
            <a:ext cx="2563201" cy="703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0" y="5575623"/>
            <a:ext cx="3361373" cy="735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25" y="5121132"/>
            <a:ext cx="4538775" cy="1829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37" y="110986"/>
            <a:ext cx="8956826" cy="707886"/>
          </a:xfrm>
          <a:prstGeom prst="rect">
            <a:avLst/>
          </a:prstGeom>
          <a:solidFill>
            <a:srgbClr val="EC6D1E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2020 </a:t>
            </a:r>
            <a:r>
              <a:rPr lang="en-US" altLang="ko-KR" sz="4000" dirty="0" err="1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koscom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 특성화고 지원사업 참여 학생 소감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537" y="1051932"/>
            <a:ext cx="2383497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학생 이름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6685" y="1051932"/>
            <a:ext cx="9314250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소감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5887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9537" y="5300625"/>
            <a:ext cx="1169139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94944" y="1492131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486684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2238" y="2934237"/>
            <a:ext cx="238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노준아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학생</a:t>
            </a:r>
            <a:endParaRPr lang="ko-KR" altLang="en-US" sz="32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93034" y="2143448"/>
            <a:ext cx="92638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저는 리뷰 텍스트의 분석을 맡았습니다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현재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 분석과 </a:t>
            </a:r>
            <a:r>
              <a:rPr lang="ko-KR" altLang="en-US" sz="3200" dirty="0" err="1">
                <a:latin typeface="DX바른필기 M" panose="02020600000000000000" pitchFamily="18" charset="-127"/>
                <a:ea typeface="DX바른필기 M" panose="02020600000000000000" pitchFamily="18" charset="-127"/>
              </a:rPr>
              <a:t>크롤링이라는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기술이 어떻게 쓰이는지 구체적으로 알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수 있었고 배열들을 활용해서 데이터 프레임을 만드는 작업이 어려웠습니다 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짧은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시간 이였기에 완벽하게 기술을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사용하지는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못하겠지만 이번 기회에 배웠던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것을 추후 프로젝트에 더욱 활용해 보고 싶습니다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</a:t>
            </a:r>
            <a:endParaRPr lang="ko-KR" altLang="en-US" sz="32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6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48" y="5683804"/>
            <a:ext cx="2563201" cy="703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0" y="5575623"/>
            <a:ext cx="3361373" cy="735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25" y="5121132"/>
            <a:ext cx="4538775" cy="1829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37" y="110986"/>
            <a:ext cx="8956826" cy="707886"/>
          </a:xfrm>
          <a:prstGeom prst="rect">
            <a:avLst/>
          </a:prstGeom>
          <a:solidFill>
            <a:srgbClr val="EC6D1E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2020 </a:t>
            </a:r>
            <a:r>
              <a:rPr lang="en-US" altLang="ko-KR" sz="4000" dirty="0" err="1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koscom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 특성화고 지원사업 참여 학생 소감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537" y="1051932"/>
            <a:ext cx="2383497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학생 이름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6685" y="1051932"/>
            <a:ext cx="9314250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소감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5887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9537" y="5300625"/>
            <a:ext cx="1169139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94944" y="1492131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486684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2238" y="2934237"/>
            <a:ext cx="238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현도일 학생</a:t>
            </a:r>
            <a:endParaRPr lang="ko-KR" altLang="en-US" sz="32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0693" y="2114104"/>
            <a:ext cx="93082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저는 영화 평론가들의 </a:t>
            </a:r>
            <a:r>
              <a:rPr lang="ko-KR" altLang="en-US" sz="3200" dirty="0" err="1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리뷰데이터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분석과 아이디어 제공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코드 작성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,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기획 등 전체적인 </a:t>
            </a:r>
            <a:r>
              <a:rPr lang="ko-KR" altLang="en-US" sz="3200" dirty="0" err="1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서포트를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맡은 현도일 입니다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워드 </a:t>
            </a:r>
            <a:r>
              <a:rPr lang="ko-KR" altLang="en-US" sz="3200" dirty="0" err="1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클라우드를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작성하는 과정에서 오류가 계속 발생했던 점이 가장 힘들었던 것 같습니다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하지만 계속 인터넷에 검색해보고 선생님들의 도움을 받으면서 문제를 해결해 나가며 뿌듯함을 느꼈습니다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</a:t>
            </a:r>
            <a:endParaRPr lang="ko-KR" altLang="en-US" sz="32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78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5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/>
          <a:stretch/>
        </p:blipFill>
        <p:spPr>
          <a:xfrm>
            <a:off x="1" y="0"/>
            <a:ext cx="12268199" cy="6572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2925" y="419100"/>
            <a:ext cx="8667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개요</a:t>
            </a:r>
            <a:endParaRPr lang="ko-KR" altLang="en-US" sz="6600" b="1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09700" y="3044279"/>
            <a:ext cx="9763124" cy="769441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‘</a:t>
            </a:r>
            <a:r>
              <a:rPr lang="ko-KR" altLang="en-US" sz="4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천문</a:t>
            </a:r>
            <a:r>
              <a:rPr lang="en-US" altLang="ko-KR" sz="4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: </a:t>
            </a:r>
            <a:r>
              <a:rPr lang="ko-KR" altLang="en-US" sz="4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하늘에 묻는다</a:t>
            </a:r>
            <a:r>
              <a:rPr lang="en-US" altLang="ko-KR" sz="4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’ </a:t>
            </a:r>
            <a:r>
              <a:rPr lang="ko-KR" altLang="en-US" sz="44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영화의 네이버 리뷰를 분석 </a:t>
            </a:r>
            <a:endParaRPr lang="ko-KR" altLang="en-US" sz="44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55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48" y="5683804"/>
            <a:ext cx="2563201" cy="703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0" y="5575623"/>
            <a:ext cx="3361373" cy="735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25" y="5121132"/>
            <a:ext cx="4538775" cy="1829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37" y="110986"/>
            <a:ext cx="8956826" cy="707886"/>
          </a:xfrm>
          <a:prstGeom prst="rect">
            <a:avLst/>
          </a:prstGeom>
          <a:solidFill>
            <a:srgbClr val="EC6D1E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2020 </a:t>
            </a:r>
            <a:r>
              <a:rPr lang="en-US" altLang="ko-KR" sz="4000" dirty="0" err="1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koscom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 특성화고 지원사업 참여 학생 소감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537" y="1051932"/>
            <a:ext cx="2383497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학생 이름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6685" y="1051932"/>
            <a:ext cx="9314250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소감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5887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9537" y="5300625"/>
            <a:ext cx="1169139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94944" y="1492131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486684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2238" y="2934237"/>
            <a:ext cx="238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이현구 학생</a:t>
            </a:r>
            <a:endParaRPr lang="ko-KR" altLang="en-US" sz="32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02380" y="1936646"/>
            <a:ext cx="92828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저는 네이버 영화의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리뷰들을 </a:t>
            </a:r>
            <a:r>
              <a:rPr lang="ko-KR" altLang="en-US" sz="3200" dirty="0" err="1">
                <a:latin typeface="DX바른필기 M" panose="02020600000000000000" pitchFamily="18" charset="-127"/>
                <a:ea typeface="DX바른필기 M" panose="02020600000000000000" pitchFamily="18" charset="-127"/>
              </a:rPr>
              <a:t>크롤링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하는 역할을 맡았습니다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데이터를 </a:t>
            </a:r>
            <a:r>
              <a:rPr lang="ko-KR" altLang="en-US" sz="3200" dirty="0" err="1">
                <a:latin typeface="DX바른필기 M" panose="02020600000000000000" pitchFamily="18" charset="-127"/>
                <a:ea typeface="DX바른필기 M" panose="02020600000000000000" pitchFamily="18" charset="-127"/>
              </a:rPr>
              <a:t>크롤링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하는 과정에서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예외가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발생하여 어려운 부분이 있었지만 그것을 해결해 가면서 문제해결에 관해 많은 것을 배울 수 있었습니다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또한 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4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차 산업혁명에 중요한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빅데이터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관련 라이브러리들을 배울 수 있다는 점이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큰 장점으로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다가왔던 것 같습니다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그리고 앞으로 음성인식에 대해 공부하고 싶습니다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감사합니다</a:t>
            </a:r>
            <a:r>
              <a:rPr lang="en-US" altLang="ko-KR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58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48" y="5683804"/>
            <a:ext cx="2563201" cy="703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0" y="5575623"/>
            <a:ext cx="3361373" cy="735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25" y="5121132"/>
            <a:ext cx="4538775" cy="1829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537" y="110986"/>
            <a:ext cx="8956826" cy="707886"/>
          </a:xfrm>
          <a:prstGeom prst="rect">
            <a:avLst/>
          </a:prstGeom>
          <a:solidFill>
            <a:srgbClr val="EC6D1E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2020 </a:t>
            </a:r>
            <a:r>
              <a:rPr lang="en-US" altLang="ko-KR" sz="4000" dirty="0" err="1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koscom</a:t>
            </a:r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 특성화고 지원사업 참여 학생 소감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537" y="1051932"/>
            <a:ext cx="2383497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학생 이름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6685" y="1051932"/>
            <a:ext cx="9314250" cy="523220"/>
          </a:xfrm>
          <a:prstGeom prst="rect">
            <a:avLst/>
          </a:prstGeom>
          <a:solidFill>
            <a:schemeClr val="tx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소감</a:t>
            </a:r>
            <a:endParaRPr lang="ko-KR" altLang="en-US" sz="28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15887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9537" y="5300625"/>
            <a:ext cx="11691399" cy="0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794944" y="1492131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486684" y="1482129"/>
            <a:ext cx="0" cy="3818496"/>
          </a:xfrm>
          <a:prstGeom prst="line">
            <a:avLst/>
          </a:prstGeom>
          <a:ln w="12700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2238" y="2934237"/>
            <a:ext cx="2383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이승원 학생</a:t>
            </a:r>
            <a:endParaRPr lang="ko-KR" altLang="en-US" sz="32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0692" y="1914394"/>
            <a:ext cx="93082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저는 영화 리뷰 유저들의 아이디를 분석하는 역할을 맡았습니다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pandas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라이브러리와 </a:t>
            </a:r>
            <a:r>
              <a:rPr lang="en-US" altLang="ko-KR" sz="3200" dirty="0" err="1">
                <a:latin typeface="DX바른필기 M" panose="02020600000000000000" pitchFamily="18" charset="-127"/>
                <a:ea typeface="DX바른필기 M" panose="02020600000000000000" pitchFamily="18" charset="-127"/>
              </a:rPr>
              <a:t>numpy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라이브러리 수업 내용을 따라가기가 어려워서 프로젝트에 큰 어려움을 겪었지만 주변 친구들과 선생님께 조언을 구해가며 프로젝트를 완성해 나간 것이 기억에 많이 남는 것 같습니다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수업시간에 어려웠던 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pandas, </a:t>
            </a:r>
            <a:r>
              <a:rPr lang="en-US" altLang="ko-KR" sz="3200" dirty="0" err="1">
                <a:latin typeface="DX바른필기 M" panose="02020600000000000000" pitchFamily="18" charset="-127"/>
                <a:ea typeface="DX바른필기 M" panose="02020600000000000000" pitchFamily="18" charset="-127"/>
              </a:rPr>
              <a:t>numpy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 </a:t>
            </a:r>
            <a:r>
              <a:rPr lang="ko-KR" altLang="en-US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라이브러리들을 복습하고 관련 언어들도 공부해 보고 싶습니다</a:t>
            </a:r>
            <a:r>
              <a:rPr lang="en-US" altLang="ko-KR" sz="3200" dirty="0">
                <a:latin typeface="DX바른필기 M" panose="02020600000000000000" pitchFamily="18" charset="-127"/>
                <a:ea typeface="DX바른필기 M" panose="02020600000000000000" pitchFamily="18" charset="-127"/>
              </a:rPr>
              <a:t>.</a:t>
            </a:r>
            <a:endParaRPr lang="ko-KR" altLang="en-US" sz="32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50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48" y="5683804"/>
            <a:ext cx="2563201" cy="7037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00" y="5575623"/>
            <a:ext cx="3361373" cy="7356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25" y="5121132"/>
            <a:ext cx="4538775" cy="18290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539" y="2080437"/>
            <a:ext cx="102869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 smtClean="0">
                <a:latin typeface="DX바른필기 M" panose="02020600000000000000" pitchFamily="18" charset="-127"/>
                <a:ea typeface="DX바른필기 M" panose="02020600000000000000" pitchFamily="18" charset="-127"/>
              </a:rPr>
              <a:t>Q&amp;A</a:t>
            </a:r>
            <a:endParaRPr lang="ko-KR" altLang="en-US" sz="8000" dirty="0"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4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95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1"/>
          <a:stretch/>
        </p:blipFill>
        <p:spPr>
          <a:xfrm>
            <a:off x="1" y="0"/>
            <a:ext cx="12268199" cy="6572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3444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42925" y="419100"/>
            <a:ext cx="8667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목적</a:t>
            </a:r>
            <a:endParaRPr lang="ko-KR" altLang="en-US" sz="6600" b="1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3750" y="4877217"/>
            <a:ext cx="885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네이버 리뷰 데이터의 분석을 통해 신뢰도를 평가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33750" y="5585103"/>
            <a:ext cx="8858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DX바른필기 M" panose="02020600000000000000" pitchFamily="18" charset="-127"/>
                <a:ea typeface="DX바른필기 M" panose="02020600000000000000" pitchFamily="18" charset="-127"/>
              </a:rPr>
              <a:t>분석 자료 및 산출 데이터를 다양한 자료로 표현</a:t>
            </a:r>
            <a:endParaRPr lang="ko-KR" altLang="en-US" sz="4000" dirty="0">
              <a:solidFill>
                <a:schemeClr val="bg1"/>
              </a:solidFill>
              <a:latin typeface="DX바른필기 M" panose="02020600000000000000" pitchFamily="18" charset="-127"/>
              <a:ea typeface="DX바른필기 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2012188"/>
            <a:ext cx="1980000" cy="198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00" y="2012188"/>
            <a:ext cx="198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522" y="1838386"/>
            <a:ext cx="2870661" cy="287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11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5127034" y="567534"/>
            <a:ext cx="6772972" cy="5752477"/>
            <a:chOff x="5127034" y="567534"/>
            <a:chExt cx="6772972" cy="57524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034" y="567534"/>
              <a:ext cx="6772972" cy="5752477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004299" y="4867274"/>
              <a:ext cx="473075" cy="3079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84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127034" y="567534"/>
            <a:ext cx="6772972" cy="5752477"/>
            <a:chOff x="5127034" y="567534"/>
            <a:chExt cx="6772972" cy="575247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034" y="567534"/>
              <a:ext cx="6772972" cy="575247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9004299" y="4867274"/>
              <a:ext cx="473075" cy="30797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127034" y="567534"/>
            <a:ext cx="6772972" cy="57524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2" t="74351" r="35369" b="19528"/>
          <a:stretch/>
        </p:blipFill>
        <p:spPr>
          <a:xfrm>
            <a:off x="8977066" y="4836623"/>
            <a:ext cx="527539" cy="35212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9004297" y="4864892"/>
            <a:ext cx="473075" cy="3079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2000">
              <a:srgbClr val="E2D3E6"/>
            </a:gs>
            <a:gs pos="61000">
              <a:srgbClr val="00C73C"/>
            </a:gs>
          </a:gsLst>
          <a:lin ang="1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95"/>
            <a:ext cx="4842588" cy="6900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15" y="544399"/>
            <a:ext cx="6976078" cy="577969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89586" y="1647645"/>
            <a:ext cx="6788988" cy="1423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33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tx1">
            <a:alpha val="50000"/>
          </a:schemeClr>
        </a:solidFill>
      </a:spPr>
      <a:bodyPr wrap="square" rtlCol="0">
        <a:spAutoFit/>
      </a:bodyPr>
      <a:lstStyle>
        <a:defPPr>
          <a:defRPr sz="4400" dirty="0" smtClean="0">
            <a:solidFill>
              <a:schemeClr val="bg1"/>
            </a:solidFill>
            <a:latin typeface="DX바른필기 M" panose="02020600000000000000" pitchFamily="18" charset="-127"/>
            <a:ea typeface="DX바른필기 M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986</Words>
  <Application>Microsoft Office PowerPoint</Application>
  <PresentationFormat>와이드스크린</PresentationFormat>
  <Paragraphs>161</Paragraphs>
  <Slides>42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DX바른필기 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hrd201-3</dc:creator>
  <cp:lastModifiedBy>hrd201-3</cp:lastModifiedBy>
  <cp:revision>181</cp:revision>
  <dcterms:created xsi:type="dcterms:W3CDTF">2021-02-23T05:25:51Z</dcterms:created>
  <dcterms:modified xsi:type="dcterms:W3CDTF">2021-02-26T05:00:04Z</dcterms:modified>
</cp:coreProperties>
</file>